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Raleway SemiBold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RalewaySemiBold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RalewaySemiBold-italic.fntdata"/><Relationship Id="rId23" Type="http://schemas.openxmlformats.org/officeDocument/2006/relationships/font" Target="fonts/Raleway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SemiBold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2.png>
</file>

<file path=ppt/media/image3.png>
</file>

<file path=ppt/media/image4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8252dc4_0_1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8252dc4_0_1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069e15a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069e15a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069e15a9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069e15a9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f88252dc4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f88252dc4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5069e15a9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5069e15a9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900">
                <a:solidFill>
                  <a:srgbClr val="000000"/>
                </a:solidFill>
              </a:rPr>
              <a:t>HEALTH INFORMATION SYSTEM</a:t>
            </a:r>
            <a:endParaRPr sz="3300"/>
          </a:p>
        </p:txBody>
      </p:sp>
      <p:pic>
        <p:nvPicPr>
          <p:cNvPr descr="shutterstock_429987889_edited.jpg" id="177" name="Google Shape;177;p18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8"/>
          <p:cNvSpPr txBox="1"/>
          <p:nvPr/>
        </p:nvSpPr>
        <p:spPr>
          <a:xfrm>
            <a:off x="844200" y="2635475"/>
            <a:ext cx="7378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Software Engineering Internship Task 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79" name="Google Shape;179;p18"/>
          <p:cNvSpPr txBox="1"/>
          <p:nvPr/>
        </p:nvSpPr>
        <p:spPr>
          <a:xfrm>
            <a:off x="781200" y="3335625"/>
            <a:ext cx="7454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latin typeface="Raleway"/>
                <a:ea typeface="Raleway"/>
                <a:cs typeface="Raleway"/>
                <a:sym typeface="Raleway"/>
              </a:rPr>
              <a:t>NAME: Lincoln Madaraka                DATE: 26TH APRIL 2025</a:t>
            </a:r>
            <a:endParaRPr b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5743775" y="3351225"/>
            <a:ext cx="5639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madarakalincoln48@gmail.com</a:t>
            </a:r>
            <a:endParaRPr sz="300"/>
          </a:p>
        </p:txBody>
      </p:sp>
      <p:cxnSp>
        <p:nvCxnSpPr>
          <p:cNvPr id="181" name="Google Shape;181;p18"/>
          <p:cNvCxnSpPr/>
          <p:nvPr/>
        </p:nvCxnSpPr>
        <p:spPr>
          <a:xfrm>
            <a:off x="818850" y="3387213"/>
            <a:ext cx="7429500" cy="3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"/>
          <p:cNvSpPr txBox="1"/>
          <p:nvPr>
            <p:ph type="title"/>
          </p:nvPr>
        </p:nvSpPr>
        <p:spPr>
          <a:xfrm>
            <a:off x="730000" y="1318650"/>
            <a:ext cx="50655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Approach &amp; Design Decisions</a:t>
            </a:r>
            <a:endParaRPr/>
          </a:p>
        </p:txBody>
      </p:sp>
      <p:sp>
        <p:nvSpPr>
          <p:cNvPr id="245" name="Google Shape;245;p27"/>
          <p:cNvSpPr txBox="1"/>
          <p:nvPr/>
        </p:nvSpPr>
        <p:spPr>
          <a:xfrm>
            <a:off x="734525" y="2368675"/>
            <a:ext cx="70377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AutoNum type="arabicPeriod"/>
            </a:pPr>
            <a:r>
              <a:rPr b="1" lang="en-GB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Django</a:t>
            </a:r>
            <a:r>
              <a:rPr b="1" lang="en-GB" sz="1800">
                <a:latin typeface="Lato"/>
                <a:ea typeface="Lato"/>
                <a:cs typeface="Lato"/>
                <a:sym typeface="Lato"/>
              </a:rPr>
              <a:t>:</a:t>
            </a:r>
            <a:r>
              <a:rPr lang="en-GB" sz="18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chosen for fast development and robustness.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AutoNum type="arabicPeriod"/>
            </a:pPr>
            <a:r>
              <a:rPr b="1" lang="en-GB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Modular design:</a:t>
            </a:r>
            <a:r>
              <a:rPr lang="en-GB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programs, clients, enrollment are separate models.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AutoNum type="arabicPeriod"/>
            </a:pPr>
            <a:r>
              <a:rPr b="1" lang="en-GB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Security: </a:t>
            </a:r>
            <a:r>
              <a:rPr lang="en-GB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Django CSRF protection used.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AutoNum type="arabicPeriod"/>
            </a:pPr>
            <a:r>
              <a:rPr lang="en-GB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Clean </a:t>
            </a:r>
            <a:r>
              <a:rPr lang="en-GB" sz="1800">
                <a:latin typeface="Lato"/>
                <a:ea typeface="Lato"/>
                <a:cs typeface="Lato"/>
                <a:sym typeface="Lato"/>
              </a:rPr>
              <a:t>organized code</a:t>
            </a:r>
            <a:r>
              <a:rPr lang="en-GB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with comments and organization.</a:t>
            </a:r>
            <a:endParaRPr sz="2200"/>
          </a:p>
        </p:txBody>
      </p:sp>
      <p:sp>
        <p:nvSpPr>
          <p:cNvPr id="246" name="Google Shape;246;p27"/>
          <p:cNvSpPr txBox="1"/>
          <p:nvPr/>
        </p:nvSpPr>
        <p:spPr>
          <a:xfrm>
            <a:off x="734530" y="36057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7"/>
          <p:cNvSpPr txBox="1"/>
          <p:nvPr/>
        </p:nvSpPr>
        <p:spPr>
          <a:xfrm>
            <a:off x="734530" y="38670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8" name="Google Shape;248;p27"/>
          <p:cNvCxnSpPr/>
          <p:nvPr/>
        </p:nvCxnSpPr>
        <p:spPr>
          <a:xfrm>
            <a:off x="796900" y="2121575"/>
            <a:ext cx="465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CONCLUSION</a:t>
            </a:r>
            <a:endParaRPr sz="2400"/>
          </a:p>
        </p:txBody>
      </p:sp>
      <p:sp>
        <p:nvSpPr>
          <p:cNvPr id="254" name="Google Shape;254;p28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b="1" lang="en-GB" sz="2000">
                <a:solidFill>
                  <a:srgbClr val="D9F0FF"/>
                </a:solidFill>
                <a:latin typeface="Arial"/>
                <a:ea typeface="Arial"/>
                <a:cs typeface="Arial"/>
                <a:sym typeface="Arial"/>
              </a:rPr>
              <a:t>Summary:</a:t>
            </a: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i="1" lang="en-GB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Successfully developed a functionaing health information system.</a:t>
            </a:r>
            <a:endParaRPr i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b="1" lang="en-GB" sz="2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Skills demonstrated</a:t>
            </a: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GB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software engineering, web development, API design.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-GB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Excited about opportunity to learn and contribute.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OBJECTIVES</a:t>
            </a:r>
            <a:endParaRPr/>
          </a:p>
        </p:txBody>
      </p:sp>
      <p:sp>
        <p:nvSpPr>
          <p:cNvPr id="187" name="Google Shape;187;p19"/>
          <p:cNvSpPr txBox="1"/>
          <p:nvPr>
            <p:ph idx="1" type="body"/>
          </p:nvPr>
        </p:nvSpPr>
        <p:spPr>
          <a:xfrm>
            <a:off x="1295325" y="2078875"/>
            <a:ext cx="6901200" cy="12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Build a basic health information management system.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GB" sz="2000"/>
              <a:t> Allow doctors to manage clients and health programs.</a:t>
            </a:r>
            <a:endParaRPr sz="20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GB" sz="2000"/>
              <a:t>Enable external systems to access client dat</a:t>
            </a:r>
            <a:r>
              <a:rPr lang="en-GB" sz="2400"/>
              <a:t>a via API.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shutterstock_429987889_edited.jpg" id="188" name="Google Shape;188;p19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Features</a:t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5" name="Google Shape;195;p20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000">
                <a:solidFill>
                  <a:srgbClr val="000000"/>
                </a:solidFill>
              </a:rPr>
              <a:t>Health Programs (createing viewing and  managing).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7" name="Google Shape;197;p20"/>
          <p:cNvSpPr txBox="1"/>
          <p:nvPr>
            <p:ph idx="1" type="body"/>
          </p:nvPr>
        </p:nvSpPr>
        <p:spPr>
          <a:xfrm>
            <a:off x="1729591" y="33455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000">
                <a:solidFill>
                  <a:srgbClr val="000000"/>
                </a:solidFill>
              </a:rPr>
              <a:t>Client Registration.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198" name="Google Shape;198;p20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9" name="Google Shape;199;p20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000">
                <a:solidFill>
                  <a:srgbClr val="000000"/>
                </a:solidFill>
              </a:rPr>
              <a:t>Client Enrollment into Health Programs.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200" name="Google Shape;200;p20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1" name="Google Shape;201;p20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000">
                <a:solidFill>
                  <a:srgbClr val="000000"/>
                </a:solidFill>
              </a:rPr>
              <a:t>Client Profile Viewing (with enrolled programs)</a:t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/>
              <a:t>Technologies</a:t>
            </a:r>
            <a:endParaRPr sz="2900"/>
          </a:p>
        </p:txBody>
      </p:sp>
      <p:sp>
        <p:nvSpPr>
          <p:cNvPr id="207" name="Google Shape;207;p21"/>
          <p:cNvSpPr txBox="1"/>
          <p:nvPr>
            <p:ph idx="4294967295" type="body"/>
          </p:nvPr>
        </p:nvSpPr>
        <p:spPr>
          <a:xfrm>
            <a:off x="532800" y="13224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  <a:p>
            <a:pPr indent="-4127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900"/>
              <a:buAutoNum type="arabicPeriod"/>
            </a:pPr>
            <a:r>
              <a:rPr b="1" lang="en-GB" sz="2900">
                <a:solidFill>
                  <a:srgbClr val="D9F0FF"/>
                </a:solidFill>
              </a:rPr>
              <a:t>Backend:</a:t>
            </a:r>
            <a:r>
              <a:rPr lang="en-GB" sz="2900">
                <a:solidFill>
                  <a:srgbClr val="D9F0FF"/>
                </a:solidFill>
              </a:rPr>
              <a:t> </a:t>
            </a:r>
            <a:r>
              <a:rPr lang="en-GB" sz="2900">
                <a:solidFill>
                  <a:srgbClr val="FFFFFF"/>
                </a:solidFill>
              </a:rPr>
              <a:t>Django; Python.</a:t>
            </a:r>
            <a:endParaRPr sz="2900">
              <a:solidFill>
                <a:srgbClr val="FFFFFF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00"/>
              <a:buAutoNum type="arabicPeriod"/>
            </a:pPr>
            <a:r>
              <a:rPr b="1" lang="en-GB" sz="2900">
                <a:solidFill>
                  <a:srgbClr val="D9F0FF"/>
                </a:solidFill>
              </a:rPr>
              <a:t>Frontend:</a:t>
            </a:r>
            <a:r>
              <a:rPr lang="en-GB" sz="2900">
                <a:solidFill>
                  <a:srgbClr val="D9F0FF"/>
                </a:solidFill>
              </a:rPr>
              <a:t> </a:t>
            </a:r>
            <a:r>
              <a:rPr lang="en-GB" sz="2900">
                <a:solidFill>
                  <a:srgbClr val="FFFFFF"/>
                </a:solidFill>
              </a:rPr>
              <a:t>Bootstrap, Javascript, HTML, CSS</a:t>
            </a:r>
            <a:endParaRPr sz="2900">
              <a:solidFill>
                <a:srgbClr val="FFFFFF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00"/>
              <a:buAutoNum type="arabicPeriod"/>
            </a:pPr>
            <a:r>
              <a:rPr b="1" lang="en-GB" sz="2900">
                <a:solidFill>
                  <a:srgbClr val="D9F0FF"/>
                </a:solidFill>
              </a:rPr>
              <a:t>Database:</a:t>
            </a:r>
            <a:r>
              <a:rPr lang="en-GB" sz="2900">
                <a:solidFill>
                  <a:srgbClr val="D9F0FF"/>
                </a:solidFill>
              </a:rPr>
              <a:t> </a:t>
            </a:r>
            <a:r>
              <a:rPr lang="en-GB" sz="2900">
                <a:solidFill>
                  <a:srgbClr val="FFFFFF"/>
                </a:solidFill>
              </a:rPr>
              <a:t>SQLite</a:t>
            </a:r>
            <a:endParaRPr sz="2900">
              <a:solidFill>
                <a:srgbClr val="FFFFFF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00"/>
              <a:buAutoNum type="arabicPeriod"/>
            </a:pPr>
            <a:r>
              <a:rPr b="1" lang="en-GB" sz="2900">
                <a:solidFill>
                  <a:srgbClr val="D9F0FF"/>
                </a:solidFill>
              </a:rPr>
              <a:t>Hosting:</a:t>
            </a:r>
            <a:r>
              <a:rPr lang="en-GB" sz="2900">
                <a:solidFill>
                  <a:srgbClr val="D9F0FF"/>
                </a:solidFill>
              </a:rPr>
              <a:t> </a:t>
            </a:r>
            <a:r>
              <a:rPr lang="en-GB" sz="2900">
                <a:solidFill>
                  <a:srgbClr val="FFFFFF"/>
                </a:solidFill>
              </a:rPr>
              <a:t>Render</a:t>
            </a:r>
            <a:endParaRPr sz="2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 Architecture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13" name="Google Shape;213;p22"/>
          <p:cNvSpPr txBox="1"/>
          <p:nvPr/>
        </p:nvSpPr>
        <p:spPr>
          <a:xfrm>
            <a:off x="869350" y="2049125"/>
            <a:ext cx="70995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Raleway SemiBold"/>
                <a:ea typeface="Raleway SemiBold"/>
                <a:cs typeface="Raleway SemiBold"/>
                <a:sym typeface="Raleway SemiBold"/>
              </a:rPr>
              <a:t>- HealthInformationSystem/  (Main Django project)</a:t>
            </a:r>
            <a:endParaRPr sz="19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Raleway SemiBold"/>
                <a:ea typeface="Raleway SemiBold"/>
                <a:cs typeface="Raleway SemiBold"/>
                <a:sym typeface="Raleway SemiBold"/>
              </a:rPr>
              <a:t>- health/                   (App inside project)</a:t>
            </a:r>
            <a:endParaRPr sz="19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Raleway SemiBold"/>
                <a:ea typeface="Raleway SemiBold"/>
                <a:cs typeface="Raleway SemiBold"/>
                <a:sym typeface="Raleway SemiBold"/>
              </a:rPr>
              <a:t>- manage.py</a:t>
            </a:r>
            <a:endParaRPr sz="19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Raleway SemiBold"/>
                <a:ea typeface="Raleway SemiBold"/>
                <a:cs typeface="Raleway SemiBold"/>
                <a:sym typeface="Raleway SemiBold"/>
              </a:rPr>
              <a:t>- db.sqlite3</a:t>
            </a:r>
            <a:endParaRPr sz="19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Raleway SemiBold"/>
                <a:ea typeface="Raleway SemiBold"/>
                <a:cs typeface="Raleway SemiBold"/>
                <a:sym typeface="Raleway SemiBold"/>
              </a:rPr>
              <a:t>- staticfiles/</a:t>
            </a:r>
            <a:endParaRPr sz="19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Raleway SemiBold"/>
                <a:ea typeface="Raleway SemiBold"/>
                <a:cs typeface="Raleway SemiBold"/>
                <a:sym typeface="Raleway SemiBold"/>
              </a:rPr>
              <a:t>- requirements.txt</a:t>
            </a:r>
            <a:endParaRPr sz="19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Raleway SemiBold"/>
                <a:ea typeface="Raleway SemiBold"/>
                <a:cs typeface="Raleway SemiBold"/>
                <a:sym typeface="Raleway SemiBold"/>
              </a:rPr>
              <a:t>- Procfile</a:t>
            </a:r>
            <a:endParaRPr sz="19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4" name="Google Shape;214;p22"/>
          <p:cNvCxnSpPr/>
          <p:nvPr/>
        </p:nvCxnSpPr>
        <p:spPr>
          <a:xfrm>
            <a:off x="890025" y="2018075"/>
            <a:ext cx="606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/>
          <p:nvPr>
            <p:ph type="title"/>
          </p:nvPr>
        </p:nvSpPr>
        <p:spPr>
          <a:xfrm>
            <a:off x="730725" y="1318650"/>
            <a:ext cx="5551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 Architecture (cont.d)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20" name="Google Shape;220;p23"/>
          <p:cNvSpPr txBox="1"/>
          <p:nvPr/>
        </p:nvSpPr>
        <p:spPr>
          <a:xfrm>
            <a:off x="869350" y="2049125"/>
            <a:ext cx="76791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-GB" sz="1500">
                <a:latin typeface="Raleway"/>
                <a:ea typeface="Raleway"/>
                <a:cs typeface="Raleway"/>
                <a:sym typeface="Raleway"/>
              </a:rPr>
              <a:t>HealthInformationSystem/ </a:t>
            </a:r>
            <a:r>
              <a:rPr lang="en-GB" sz="1500">
                <a:latin typeface="Raleway SemiBold"/>
                <a:ea typeface="Raleway SemiBold"/>
                <a:cs typeface="Raleway SemiBold"/>
                <a:sym typeface="Raleway SemiBold"/>
              </a:rPr>
              <a:t>— Main Django project folder, contains settings and configurations.</a:t>
            </a:r>
            <a:endParaRPr sz="15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-GB" sz="1500">
                <a:latin typeface="Raleway"/>
                <a:ea typeface="Raleway"/>
                <a:cs typeface="Raleway"/>
                <a:sym typeface="Raleway"/>
              </a:rPr>
              <a:t>health/</a:t>
            </a:r>
            <a:r>
              <a:rPr lang="en-GB" sz="1500">
                <a:latin typeface="Raleway SemiBold"/>
                <a:ea typeface="Raleway SemiBold"/>
                <a:cs typeface="Raleway SemiBold"/>
                <a:sym typeface="Raleway SemiBold"/>
              </a:rPr>
              <a:t> — Django app handling models, views, templates for clients and health programs.</a:t>
            </a:r>
            <a:endParaRPr sz="15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-GB" sz="1500">
                <a:latin typeface="Raleway"/>
                <a:ea typeface="Raleway"/>
                <a:cs typeface="Raleway"/>
                <a:sym typeface="Raleway"/>
              </a:rPr>
              <a:t>manage.py</a:t>
            </a:r>
            <a:r>
              <a:rPr lang="en-GB" sz="1500">
                <a:latin typeface="Raleway SemiBold"/>
                <a:ea typeface="Raleway SemiBold"/>
                <a:cs typeface="Raleway SemiBold"/>
                <a:sym typeface="Raleway SemiBold"/>
              </a:rPr>
              <a:t> — Django command-line utility for running the server and managing the project.</a:t>
            </a:r>
            <a:endParaRPr sz="15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-GB" sz="1500">
                <a:latin typeface="Raleway"/>
                <a:ea typeface="Raleway"/>
                <a:cs typeface="Raleway"/>
                <a:sym typeface="Raleway"/>
              </a:rPr>
              <a:t>db.sqlite3 </a:t>
            </a:r>
            <a:r>
              <a:rPr lang="en-GB" sz="1500">
                <a:latin typeface="Raleway SemiBold"/>
                <a:ea typeface="Raleway SemiBold"/>
                <a:cs typeface="Raleway SemiBold"/>
                <a:sym typeface="Raleway SemiBold"/>
              </a:rPr>
              <a:t>— SQLite database file storing clients, programs, and enrollments.</a:t>
            </a:r>
            <a:endParaRPr sz="15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-GB" sz="1500">
                <a:latin typeface="Raleway"/>
                <a:ea typeface="Raleway"/>
                <a:cs typeface="Raleway"/>
                <a:sym typeface="Raleway"/>
              </a:rPr>
              <a:t>staticfiles/</a:t>
            </a:r>
            <a:r>
              <a:rPr lang="en-GB" sz="1500">
                <a:latin typeface="Raleway SemiBold"/>
                <a:ea typeface="Raleway SemiBold"/>
                <a:cs typeface="Raleway SemiBold"/>
                <a:sym typeface="Raleway SemiBold"/>
              </a:rPr>
              <a:t> — Directory for static assets like CSS, JavaScript, and images.</a:t>
            </a:r>
            <a:endParaRPr sz="15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1" lang="en-GB" sz="1500">
                <a:latin typeface="Raleway"/>
                <a:ea typeface="Raleway"/>
                <a:cs typeface="Raleway"/>
                <a:sym typeface="Raleway"/>
              </a:rPr>
              <a:t>requirements.txt</a:t>
            </a:r>
            <a:r>
              <a:rPr lang="en-GB" sz="1500">
                <a:latin typeface="Raleway SemiBold"/>
                <a:ea typeface="Raleway SemiBold"/>
                <a:cs typeface="Raleway SemiBold"/>
                <a:sym typeface="Raleway SemiBold"/>
              </a:rPr>
              <a:t> — List of Python dependencies needed to run the project.</a:t>
            </a:r>
            <a:endParaRPr sz="15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-GB" sz="1500">
                <a:latin typeface="Raleway"/>
                <a:ea typeface="Raleway"/>
                <a:cs typeface="Raleway"/>
                <a:sym typeface="Raleway"/>
              </a:rPr>
              <a:t>Procfile </a:t>
            </a:r>
            <a:r>
              <a:rPr lang="en-GB" sz="1500">
                <a:latin typeface="Raleway SemiBold"/>
                <a:ea typeface="Raleway SemiBold"/>
                <a:cs typeface="Raleway SemiBold"/>
                <a:sym typeface="Raleway SemiBold"/>
              </a:rPr>
              <a:t>— Deployment file used to instruct hosting platforms (e.g., Render) how to run the app</a:t>
            </a:r>
            <a:r>
              <a:rPr lang="en-GB">
                <a:latin typeface="Raleway SemiBold"/>
                <a:ea typeface="Raleway SemiBold"/>
                <a:cs typeface="Raleway SemiBold"/>
                <a:sym typeface="Raleway SemiBold"/>
              </a:rPr>
              <a:t>.</a:t>
            </a:r>
            <a:endParaRPr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1" name="Google Shape;221;p23"/>
          <p:cNvCxnSpPr/>
          <p:nvPr/>
        </p:nvCxnSpPr>
        <p:spPr>
          <a:xfrm>
            <a:off x="890025" y="2018075"/>
            <a:ext cx="606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4"/>
          <p:cNvSpPr txBox="1"/>
          <p:nvPr>
            <p:ph type="title"/>
          </p:nvPr>
        </p:nvSpPr>
        <p:spPr>
          <a:xfrm>
            <a:off x="595825" y="221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Homepage</a:t>
            </a:r>
            <a:endParaRPr/>
          </a:p>
        </p:txBody>
      </p:sp>
      <p:pic>
        <p:nvPicPr>
          <p:cNvPr id="227" name="Google Shape;2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025" y="1387750"/>
            <a:ext cx="6620835" cy="358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"/>
          <p:cNvSpPr txBox="1"/>
          <p:nvPr>
            <p:ph type="title"/>
          </p:nvPr>
        </p:nvSpPr>
        <p:spPr>
          <a:xfrm>
            <a:off x="729900" y="542475"/>
            <a:ext cx="38421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Program Registration</a:t>
            </a:r>
            <a:endParaRPr/>
          </a:p>
        </p:txBody>
      </p:sp>
      <p:pic>
        <p:nvPicPr>
          <p:cNvPr id="233" name="Google Shape;2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900" y="1511925"/>
            <a:ext cx="6218377" cy="326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"/>
          <p:cNvSpPr txBox="1"/>
          <p:nvPr>
            <p:ph type="title"/>
          </p:nvPr>
        </p:nvSpPr>
        <p:spPr>
          <a:xfrm>
            <a:off x="729900" y="542475"/>
            <a:ext cx="38421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Client</a:t>
            </a:r>
            <a:r>
              <a:rPr lang="en-GB">
                <a:solidFill>
                  <a:srgbClr val="000000"/>
                </a:solidFill>
              </a:rPr>
              <a:t> Registration</a:t>
            </a:r>
            <a:endParaRPr/>
          </a:p>
        </p:txBody>
      </p:sp>
      <p:pic>
        <p:nvPicPr>
          <p:cNvPr id="239" name="Google Shape;2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175" y="1386775"/>
            <a:ext cx="6874625" cy="362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